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5" r:id="rId2"/>
    <p:sldId id="257" r:id="rId3"/>
    <p:sldId id="256" r:id="rId4"/>
    <p:sldId id="264"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iouris, Fatima" initials="FT" lastIdx="1" clrIdx="0">
    <p:extLst>
      <p:ext uri="{19B8F6BF-5375-455C-9EA6-DF929625EA0E}">
        <p15:presenceInfo xmlns:p15="http://schemas.microsoft.com/office/powerpoint/2012/main" userId="Tsiouris, Fati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43" autoAdjust="0"/>
  </p:normalViewPr>
  <p:slideViewPr>
    <p:cSldViewPr snapToGrid="0">
      <p:cViewPr>
        <p:scale>
          <a:sx n="70" d="100"/>
          <a:sy n="70" d="100"/>
        </p:scale>
        <p:origin x="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7B390-5E01-408A-957A-832F96F7C3E6}" type="datetimeFigureOut">
              <a:rPr lang="en-US" smtClean="0"/>
              <a:t>7/22/2018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FFC1A-A79F-421B-9600-2706DF230C78}" type="slidenum">
              <a:rPr lang="en-US" smtClean="0"/>
              <a:t>‹#›</a:t>
            </a:fld>
            <a:endParaRPr lang="en-US"/>
          </a:p>
        </p:txBody>
      </p:sp>
    </p:spTree>
    <p:extLst>
      <p:ext uri="{BB962C8B-B14F-4D97-AF65-F5344CB8AC3E}">
        <p14:creationId xmlns:p14="http://schemas.microsoft.com/office/powerpoint/2010/main" val="293420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Last</a:t>
            </a:r>
            <a:r>
              <a:rPr lang="en-US" sz="1200" b="0" i="0" kern="1200" baseline="0" dirty="0" smtClean="0">
                <a:solidFill>
                  <a:schemeClr val="tx1"/>
                </a:solidFill>
                <a:effectLst/>
                <a:latin typeface="+mn-lt"/>
                <a:ea typeface="+mn-ea"/>
                <a:cs typeface="+mn-cs"/>
              </a:rPr>
              <a:t> MILE </a:t>
            </a:r>
            <a:r>
              <a:rPr lang="en-US" sz="1200" b="0" i="0" kern="1200" dirty="0" smtClean="0">
                <a:solidFill>
                  <a:schemeClr val="tx1"/>
                </a:solidFill>
                <a:effectLst/>
                <a:latin typeface="+mn-lt"/>
                <a:ea typeface="+mn-ea"/>
                <a:cs typeface="+mn-cs"/>
              </a:rPr>
              <a:t>term was coined from the early days of the telegraph. The new technology enabled words to travel much faster than by mail, but the telegraphed messages only reached the end of the telegraph line. They still had to be taken to their respective households — they had to go the last mile. T</a:t>
            </a:r>
            <a:r>
              <a:rPr lang="en-US" sz="1200" b="0" i="0" kern="1200" baseline="0" dirty="0" smtClean="0">
                <a:solidFill>
                  <a:schemeClr val="tx1"/>
                </a:solidFill>
                <a:effectLst/>
                <a:latin typeface="+mn-lt"/>
                <a:ea typeface="+mn-ea"/>
                <a:cs typeface="+mn-cs"/>
              </a:rPr>
              <a:t>he</a:t>
            </a:r>
            <a:r>
              <a:rPr lang="en-US" sz="1200" b="0" i="0" kern="1200" dirty="0" smtClean="0">
                <a:solidFill>
                  <a:schemeClr val="tx1"/>
                </a:solidFill>
                <a:effectLst/>
                <a:latin typeface="+mn-lt"/>
                <a:ea typeface="+mn-ea"/>
                <a:cs typeface="+mn-cs"/>
              </a:rPr>
              <a:t> last mile as the </a:t>
            </a:r>
            <a:r>
              <a:rPr lang="en-US" sz="1200" b="1" i="0" kern="1200" dirty="0" smtClean="0">
                <a:solidFill>
                  <a:schemeClr val="tx1"/>
                </a:solidFill>
                <a:effectLst/>
                <a:latin typeface="+mn-lt"/>
                <a:ea typeface="+mn-ea"/>
                <a:cs typeface="+mn-cs"/>
              </a:rPr>
              <a:t>critical connection to the end-user</a:t>
            </a:r>
            <a:r>
              <a:rPr lang="en-US" sz="1200" b="0" i="0" kern="1200" dirty="0" smtClean="0">
                <a:solidFill>
                  <a:schemeClr val="tx1"/>
                </a:solidFill>
                <a:effectLst/>
                <a:latin typeface="+mn-lt"/>
                <a:ea typeface="+mn-ea"/>
                <a:cs typeface="+mn-cs"/>
              </a:rPr>
              <a:t> at their homes where demand is created</a:t>
            </a:r>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the context of public policy, For example, scientific innovations that can combat diarrhea and the distribution of the drugs are first mile problems, whereas the proper adoption and use of the drugs are examples of last mile challenges</a:t>
            </a:r>
            <a:endParaRPr lang="en-US" dirty="0"/>
          </a:p>
        </p:txBody>
      </p:sp>
      <p:sp>
        <p:nvSpPr>
          <p:cNvPr id="4" name="Slide Number Placeholder 3"/>
          <p:cNvSpPr>
            <a:spLocks noGrp="1"/>
          </p:cNvSpPr>
          <p:nvPr>
            <p:ph type="sldNum" sz="quarter" idx="10"/>
          </p:nvPr>
        </p:nvSpPr>
        <p:spPr/>
        <p:txBody>
          <a:bodyPr/>
          <a:lstStyle/>
          <a:p>
            <a:fld id="{CB2FFC1A-A79F-421B-9600-2706DF230C78}" type="slidenum">
              <a:rPr lang="en-US" smtClean="0"/>
              <a:t>1</a:t>
            </a:fld>
            <a:endParaRPr lang="en-US"/>
          </a:p>
        </p:txBody>
      </p:sp>
    </p:spTree>
    <p:extLst>
      <p:ext uri="{BB962C8B-B14F-4D97-AF65-F5344CB8AC3E}">
        <p14:creationId xmlns:p14="http://schemas.microsoft.com/office/powerpoint/2010/main" val="156793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r>
              <a:rPr lang="en-US" baseline="0" dirty="0" smtClean="0"/>
              <a:t> just walked us thru a nice overview of the key interventions that will help us get to the last mile. As countries think about these, need to ensure we are also thinking about  M&amp;E systems that will help monitor the impact of these interventions</a:t>
            </a:r>
          </a:p>
          <a:p>
            <a:pPr marL="228600" indent="-228600">
              <a:buAutoNum type="arabicPeriod"/>
            </a:pPr>
            <a:r>
              <a:rPr lang="en-US" baseline="0" dirty="0" smtClean="0"/>
              <a:t>Most M&amp;E systems just focus on that initial test</a:t>
            </a:r>
          </a:p>
          <a:p>
            <a:pPr marL="228600" indent="-228600">
              <a:buAutoNum type="arabicPeriod"/>
            </a:pPr>
            <a:r>
              <a:rPr lang="en-US" baseline="0" dirty="0" smtClean="0"/>
              <a:t>Kenya reported high acceptability of PrEP use in P/BFW but still almost 1/3 of women didn’t know partner status </a:t>
            </a:r>
          </a:p>
          <a:p>
            <a:pPr marL="228600" indent="-228600">
              <a:buAutoNum type="arabicPeriod"/>
            </a:pPr>
            <a:r>
              <a:rPr lang="en-US" baseline="0" dirty="0" smtClean="0"/>
              <a:t>Ensuring VLS in male partners will help reduce risk of transmission and incident infections to P/BFW but Most systems capture partner testing but very limited information on outcomes of partner; are there better ways to link across families?</a:t>
            </a:r>
          </a:p>
          <a:p>
            <a:pPr marL="228600" indent="-228600">
              <a:buAutoNum type="arabicPeriod"/>
            </a:pPr>
            <a:r>
              <a:rPr lang="en-US" dirty="0" smtClean="0"/>
              <a:t>Sophisticated VL reporting in ART program but limited linkage to MCH program (VL often</a:t>
            </a:r>
            <a:r>
              <a:rPr lang="en-US" baseline="0" dirty="0" smtClean="0"/>
              <a:t> done but not documented or acted upon in MCH)</a:t>
            </a:r>
            <a:endParaRPr lang="en-US" dirty="0"/>
          </a:p>
        </p:txBody>
      </p:sp>
      <p:sp>
        <p:nvSpPr>
          <p:cNvPr id="4" name="Slide Number Placeholder 3"/>
          <p:cNvSpPr>
            <a:spLocks noGrp="1"/>
          </p:cNvSpPr>
          <p:nvPr>
            <p:ph type="sldNum" sz="quarter" idx="10"/>
          </p:nvPr>
        </p:nvSpPr>
        <p:spPr/>
        <p:txBody>
          <a:bodyPr/>
          <a:lstStyle/>
          <a:p>
            <a:fld id="{CB2FFC1A-A79F-421B-9600-2706DF230C78}" type="slidenum">
              <a:rPr lang="en-US" smtClean="0"/>
              <a:t>3</a:t>
            </a:fld>
            <a:endParaRPr lang="en-US"/>
          </a:p>
        </p:txBody>
      </p:sp>
    </p:spTree>
    <p:extLst>
      <p:ext uri="{BB962C8B-B14F-4D97-AF65-F5344CB8AC3E}">
        <p14:creationId xmlns:p14="http://schemas.microsoft.com/office/powerpoint/2010/main" val="774521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DTG use in women</a:t>
            </a:r>
            <a:r>
              <a:rPr lang="en-US" baseline="0" dirty="0" smtClean="0"/>
              <a:t> of child bearing age; long term outcomes of infants exposed to ART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 Longitudinal</a:t>
            </a:r>
            <a:r>
              <a:rPr lang="en-US" baseline="0" dirty="0" smtClean="0"/>
              <a:t> systems that capture multiple testing points in children (to understand testing coverage as new and more testing points are recommended).  Are we able to track % of infants who get confirmatory testing without double counting them as two children who were HIV +? SA has shown high uptake of Birth testing but a dip in 6-8week testing</a:t>
            </a:r>
            <a:endParaRPr lang="en-US" dirty="0" smtClean="0">
              <a:solidFill>
                <a:schemeClr val="accent6"/>
              </a:solidFill>
            </a:endParaRPr>
          </a:p>
          <a:p>
            <a:endParaRPr lang="en-US" dirty="0" smtClean="0"/>
          </a:p>
          <a:p>
            <a:r>
              <a:rPr lang="en-US" dirty="0" smtClean="0"/>
              <a:t>3. Identifying which</a:t>
            </a:r>
            <a:r>
              <a:rPr lang="en-US" baseline="0" dirty="0" smtClean="0"/>
              <a:t> MIP require more rigorous FU and Support and screening which infants could benefit from prolonged ART prophylaxis </a:t>
            </a:r>
            <a:endParaRPr lang="en-US" dirty="0" smtClean="0"/>
          </a:p>
          <a:p>
            <a:endParaRPr lang="en-US" dirty="0"/>
          </a:p>
        </p:txBody>
      </p:sp>
      <p:sp>
        <p:nvSpPr>
          <p:cNvPr id="4" name="Slide Number Placeholder 3"/>
          <p:cNvSpPr>
            <a:spLocks noGrp="1"/>
          </p:cNvSpPr>
          <p:nvPr>
            <p:ph type="sldNum" sz="quarter" idx="10"/>
          </p:nvPr>
        </p:nvSpPr>
        <p:spPr/>
        <p:txBody>
          <a:bodyPr/>
          <a:lstStyle/>
          <a:p>
            <a:fld id="{CB2FFC1A-A79F-421B-9600-2706DF230C78}" type="slidenum">
              <a:rPr lang="en-US" smtClean="0"/>
              <a:t>4</a:t>
            </a:fld>
            <a:endParaRPr lang="en-US"/>
          </a:p>
        </p:txBody>
      </p:sp>
    </p:spTree>
    <p:extLst>
      <p:ext uri="{BB962C8B-B14F-4D97-AF65-F5344CB8AC3E}">
        <p14:creationId xmlns:p14="http://schemas.microsoft.com/office/powerpoint/2010/main" val="424179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We’ve done a good job looking</a:t>
            </a:r>
            <a:r>
              <a:rPr lang="en-US" sz="1200" b="0" i="0" kern="1200" baseline="0" dirty="0" smtClean="0">
                <a:solidFill>
                  <a:schemeClr val="tx1"/>
                </a:solidFill>
                <a:effectLst/>
                <a:latin typeface="+mn-lt"/>
                <a:ea typeface="+mn-ea"/>
                <a:cs typeface="+mn-cs"/>
              </a:rPr>
              <a:t> at utilization (process data) such as number of women tested and number of women starting on ART. But assessing whether or not women are retained in care, virally suppressed, and pharmacovigilance, retesting HIV negative women along the cascade and monitoring potential drug toxicities is lacking. In order to really assess health outcomes, we need to start thinking more about quality, as quality drives utilization and uptake of services and together bring about good health outcomes. </a:t>
            </a:r>
            <a:r>
              <a:rPr lang="en-US" sz="1200" b="0" i="0" kern="1200" dirty="0" smtClean="0">
                <a:solidFill>
                  <a:schemeClr val="tx1"/>
                </a:solidFill>
                <a:effectLst/>
                <a:latin typeface="+mn-lt"/>
                <a:ea typeface="+mn-ea"/>
                <a:cs typeface="+mn-cs"/>
              </a:rPr>
              <a:t>Demonstrable improvements in quality may encourage greater investment in health systems in developing countries by increasing donor, population and governmental confidence that resources are being used well.</a:t>
            </a:r>
            <a:endParaRPr lang="en-US" dirty="0"/>
          </a:p>
        </p:txBody>
      </p:sp>
      <p:sp>
        <p:nvSpPr>
          <p:cNvPr id="6" name="Footer Placeholder 5"/>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415433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471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32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434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6693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w/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31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224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i="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Tree>
    <p:extLst>
      <p:ext uri="{BB962C8B-B14F-4D97-AF65-F5344CB8AC3E}">
        <p14:creationId xmlns:p14="http://schemas.microsoft.com/office/powerpoint/2010/main" val="295544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74638"/>
            <a:ext cx="12192000" cy="1143000"/>
          </a:xfrm>
          <a:prstGeom prst="rect">
            <a:avLst/>
          </a:prstGeom>
          <a:solidFill>
            <a:schemeClr val="tx2">
              <a:lumMod val="75000"/>
            </a:schemeClr>
          </a:solidFill>
          <a:ln>
            <a:noFill/>
          </a:ln>
          <a:extLs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581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457200" rtl="0" eaLnBrk="1" fontAlgn="base" hangingPunct="1">
        <a:spcBef>
          <a:spcPct val="0"/>
        </a:spcBef>
        <a:spcAft>
          <a:spcPct val="0"/>
        </a:spcAft>
        <a:defRPr sz="4400" kern="1200">
          <a:solidFill>
            <a:schemeClr val="bg1"/>
          </a:solidFill>
          <a:latin typeface="Garamond"/>
          <a:ea typeface="ＭＳ Ｐゴシック" pitchFamily="-107" charset="-128"/>
          <a:cs typeface="Garamond"/>
        </a:defRPr>
      </a:lvl1pPr>
      <a:lvl2pPr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2pPr>
      <a:lvl3pPr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3pPr>
      <a:lvl4pPr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4pPr>
      <a:lvl5pPr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5pPr>
      <a:lvl6pPr marL="457200"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6pPr>
      <a:lvl7pPr marL="914400"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7pPr>
      <a:lvl8pPr marL="1371600"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8pPr>
      <a:lvl9pPr marL="1828800" algn="ctr" defTabSz="457200" rtl="0" eaLnBrk="1" fontAlgn="base" hangingPunct="1">
        <a:spcBef>
          <a:spcPct val="0"/>
        </a:spcBef>
        <a:spcAft>
          <a:spcPct val="0"/>
        </a:spcAft>
        <a:defRPr sz="4400">
          <a:solidFill>
            <a:srgbClr val="1F497D"/>
          </a:solidFill>
          <a:latin typeface="Garamond" pitchFamily="-107" charset="0"/>
          <a:ea typeface="ＭＳ Ｐゴシック" pitchFamily="-107"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rgbClr val="1F497D"/>
          </a:solidFill>
          <a:latin typeface="Garamond"/>
          <a:ea typeface="ＭＳ Ｐゴシック" pitchFamily="-107" charset="-128"/>
          <a:cs typeface="Garamond"/>
        </a:defRPr>
      </a:lvl1pPr>
      <a:lvl2pPr marL="742950" indent="-285750" algn="l" defTabSz="457200" rtl="0" eaLnBrk="1" fontAlgn="base" hangingPunct="1">
        <a:spcBef>
          <a:spcPct val="20000"/>
        </a:spcBef>
        <a:spcAft>
          <a:spcPct val="0"/>
        </a:spcAft>
        <a:buFont typeface="Arial" charset="0"/>
        <a:buChar char="–"/>
        <a:defRPr sz="2800" kern="1200">
          <a:solidFill>
            <a:srgbClr val="1F497D"/>
          </a:solidFill>
          <a:latin typeface="Garamond"/>
          <a:ea typeface="ＭＳ Ｐゴシック" pitchFamily="-107" charset="-128"/>
          <a:cs typeface="Garamond"/>
        </a:defRPr>
      </a:lvl2pPr>
      <a:lvl3pPr marL="1143000" indent="-228600" algn="l" defTabSz="457200" rtl="0" eaLnBrk="1" fontAlgn="base" hangingPunct="1">
        <a:spcBef>
          <a:spcPct val="20000"/>
        </a:spcBef>
        <a:spcAft>
          <a:spcPct val="0"/>
        </a:spcAft>
        <a:buFont typeface="Arial" charset="0"/>
        <a:buChar char="•"/>
        <a:defRPr sz="2400" kern="1200">
          <a:solidFill>
            <a:srgbClr val="1F497D"/>
          </a:solidFill>
          <a:latin typeface="Garamond"/>
          <a:ea typeface="ＭＳ Ｐゴシック" pitchFamily="-107" charset="-128"/>
          <a:cs typeface="Garamond"/>
        </a:defRPr>
      </a:lvl3pPr>
      <a:lvl4pPr marL="1600200" indent="-228600" algn="l" defTabSz="457200" rtl="0" eaLnBrk="1" fontAlgn="base" hangingPunct="1">
        <a:spcBef>
          <a:spcPct val="20000"/>
        </a:spcBef>
        <a:spcAft>
          <a:spcPct val="0"/>
        </a:spcAft>
        <a:buFont typeface="Arial" charset="0"/>
        <a:buChar char="–"/>
        <a:defRPr sz="2000" kern="1200">
          <a:solidFill>
            <a:srgbClr val="1F497D"/>
          </a:solidFill>
          <a:latin typeface="Garamond"/>
          <a:ea typeface="ＭＳ Ｐゴシック" pitchFamily="-107" charset="-128"/>
          <a:cs typeface="Garamond"/>
        </a:defRPr>
      </a:lvl4pPr>
      <a:lvl5pPr marL="2057400" indent="-228600" algn="l" defTabSz="457200" rtl="0" eaLnBrk="1" fontAlgn="base" hangingPunct="1">
        <a:spcBef>
          <a:spcPct val="20000"/>
        </a:spcBef>
        <a:spcAft>
          <a:spcPct val="0"/>
        </a:spcAft>
        <a:buFont typeface="Arial" charset="0"/>
        <a:buChar char="»"/>
        <a:defRPr sz="2000" kern="1200">
          <a:solidFill>
            <a:srgbClr val="1F497D"/>
          </a:solidFill>
          <a:latin typeface="Garamond"/>
          <a:ea typeface="ＭＳ Ｐゴシック" pitchFamily="-107" charset="-128"/>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last mile in meeting go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15000" cy="30003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res.cloudinary.com/devex/image/fetch/c_scale,f_auto,q_auto,w_720/https:/lh4.googleusercontent.com/vP2eGY7efCnMYuHRJ5hf2KbflMaKIRR5l0ijKqFFWAzzailhhspToNX7J83Omaz7aL6nEA8vXzbtzNwDxjx32gM7ZjOywUF-nFHoIy-BBFl_dhZP_RhX5KoXFq4ivEmzimpgi4n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0"/>
            <a:ext cx="6858000" cy="38576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cdn.iwillteachyoutoberich.com/wp-content/uploads/2008/12/barrier-in-roa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7677" y="3000376"/>
            <a:ext cx="2790825" cy="39052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9258" y="3493325"/>
            <a:ext cx="6857968" cy="1077218"/>
          </a:xfrm>
          <a:prstGeom prst="rect">
            <a:avLst/>
          </a:prstGeom>
          <a:noFill/>
        </p:spPr>
        <p:txBody>
          <a:bodyPr wrap="none" rtlCol="0">
            <a:spAutoFit/>
          </a:bodyPr>
          <a:lstStyle/>
          <a:p>
            <a:r>
              <a:rPr lang="en-US" sz="3200" dirty="0" smtClean="0">
                <a:solidFill>
                  <a:schemeClr val="tx2"/>
                </a:solidFill>
                <a:latin typeface="Garamond" panose="02020404030301010803" pitchFamily="18" charset="0"/>
              </a:rPr>
              <a:t>Fatima Oliveira Tsiouris</a:t>
            </a:r>
          </a:p>
          <a:p>
            <a:r>
              <a:rPr lang="en-US" sz="3200" dirty="0" smtClean="0">
                <a:solidFill>
                  <a:schemeClr val="tx2"/>
                </a:solidFill>
                <a:latin typeface="Garamond" panose="02020404030301010803" pitchFamily="18" charset="0"/>
              </a:rPr>
              <a:t>Deputy Director, Clinical &amp; Training Unit</a:t>
            </a:r>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146" y="4702465"/>
            <a:ext cx="3197487" cy="1245654"/>
          </a:xfrm>
          <a:prstGeom prst="rect">
            <a:avLst/>
          </a:prstGeom>
        </p:spPr>
      </p:pic>
    </p:spTree>
    <p:extLst>
      <p:ext uri="{BB962C8B-B14F-4D97-AF65-F5344CB8AC3E}">
        <p14:creationId xmlns:p14="http://schemas.microsoft.com/office/powerpoint/2010/main" val="215115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Data</a:t>
            </a:r>
            <a:endParaRPr lang="en-US" dirty="0"/>
          </a:p>
        </p:txBody>
      </p:sp>
      <p:sp>
        <p:nvSpPr>
          <p:cNvPr id="3" name="Content Placeholder 2"/>
          <p:cNvSpPr>
            <a:spLocks noGrp="1"/>
          </p:cNvSpPr>
          <p:nvPr>
            <p:ph idx="1"/>
          </p:nvPr>
        </p:nvSpPr>
        <p:spPr/>
        <p:txBody>
          <a:bodyPr/>
          <a:lstStyle/>
          <a:p>
            <a:r>
              <a:rPr lang="en-US" dirty="0" smtClean="0"/>
              <a:t>It’s not business as usual</a:t>
            </a:r>
          </a:p>
          <a:p>
            <a:pPr lvl="1"/>
            <a:r>
              <a:rPr lang="en-US" dirty="0" smtClean="0"/>
              <a:t>What’s got us this far isn’t going to get us to elimination </a:t>
            </a:r>
          </a:p>
          <a:p>
            <a:r>
              <a:rPr lang="en-US" dirty="0" smtClean="0"/>
              <a:t>Need to be thinking about M&amp;E as we design interventions</a:t>
            </a:r>
          </a:p>
          <a:p>
            <a:pPr lvl="1"/>
            <a:r>
              <a:rPr lang="en-US" dirty="0" smtClean="0"/>
              <a:t> not just an after </a:t>
            </a:r>
            <a:r>
              <a:rPr lang="en-US" dirty="0" smtClean="0"/>
              <a:t>thought!!!! </a:t>
            </a:r>
            <a:endParaRPr lang="en-US" dirty="0" smtClean="0"/>
          </a:p>
          <a:p>
            <a:r>
              <a:rPr lang="en-US" dirty="0" smtClean="0"/>
              <a:t>Scale-up of B+ highlighted importance of cohort monitoring of maternal </a:t>
            </a:r>
            <a:r>
              <a:rPr lang="en-US" dirty="0" smtClean="0"/>
              <a:t>cohorts in MCH </a:t>
            </a:r>
            <a:endParaRPr lang="en-US" dirty="0" smtClean="0"/>
          </a:p>
          <a:p>
            <a:pPr lvl="2"/>
            <a:r>
              <a:rPr lang="en-US" dirty="0" smtClean="0"/>
              <a:t>What about the </a:t>
            </a:r>
            <a:r>
              <a:rPr lang="en-US" b="1" dirty="0" smtClean="0"/>
              <a:t>infant</a:t>
            </a:r>
            <a:r>
              <a:rPr lang="en-US" dirty="0" smtClean="0"/>
              <a:t>???</a:t>
            </a:r>
          </a:p>
          <a:p>
            <a:pPr lvl="2"/>
            <a:r>
              <a:rPr lang="en-US" dirty="0" smtClean="0"/>
              <a:t>Still missing information on </a:t>
            </a:r>
            <a:r>
              <a:rPr lang="en-US" b="1" dirty="0" smtClean="0"/>
              <a:t>maternal </a:t>
            </a:r>
            <a:r>
              <a:rPr lang="en-US" b="1" dirty="0" smtClean="0"/>
              <a:t>outcomes </a:t>
            </a:r>
            <a:r>
              <a:rPr lang="en-US" dirty="0" smtClean="0"/>
              <a:t>(retention/VLS) and </a:t>
            </a:r>
            <a:r>
              <a:rPr lang="en-US" b="1" dirty="0" smtClean="0"/>
              <a:t>final infant outcomes </a:t>
            </a:r>
          </a:p>
          <a:p>
            <a:pPr lvl="2"/>
            <a:r>
              <a:rPr lang="en-US" dirty="0" smtClean="0"/>
              <a:t>Mother-Infant </a:t>
            </a:r>
            <a:r>
              <a:rPr lang="en-US" b="1" dirty="0" smtClean="0"/>
              <a:t>Pairs</a:t>
            </a:r>
            <a:r>
              <a:rPr lang="en-US" dirty="0" smtClean="0"/>
              <a:t> ??????</a:t>
            </a:r>
          </a:p>
          <a:p>
            <a:pPr lvl="1"/>
            <a:endParaRPr lang="en-US" dirty="0"/>
          </a:p>
          <a:p>
            <a:endParaRPr lang="en-US" dirty="0" smtClean="0"/>
          </a:p>
          <a:p>
            <a:pPr lvl="1"/>
            <a:endParaRPr lang="en-US" dirty="0"/>
          </a:p>
        </p:txBody>
      </p:sp>
    </p:spTree>
    <p:extLst>
      <p:ext uri="{BB962C8B-B14F-4D97-AF65-F5344CB8AC3E}">
        <p14:creationId xmlns:p14="http://schemas.microsoft.com/office/powerpoint/2010/main" val="2508682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Interventions and Key M&amp;E Considerations</a:t>
            </a:r>
            <a:endParaRPr lang="en-US" dirty="0"/>
          </a:p>
        </p:txBody>
      </p:sp>
      <p:sp>
        <p:nvSpPr>
          <p:cNvPr id="5" name="Content Placeholder 4"/>
          <p:cNvSpPr>
            <a:spLocks noGrp="1"/>
          </p:cNvSpPr>
          <p:nvPr>
            <p:ph sz="half" idx="1"/>
          </p:nvPr>
        </p:nvSpPr>
        <p:spPr/>
        <p:txBody>
          <a:bodyPr/>
          <a:lstStyle/>
          <a:p>
            <a:pPr>
              <a:buFont typeface="Wingdings" panose="05000000000000000000" pitchFamily="2" charset="2"/>
              <a:buChar char="§"/>
            </a:pPr>
            <a:r>
              <a:rPr lang="en-US" dirty="0">
                <a:solidFill>
                  <a:schemeClr val="tx2"/>
                </a:solidFill>
              </a:rPr>
              <a:t>Tracking testing along </a:t>
            </a:r>
            <a:r>
              <a:rPr lang="en-US" dirty="0" smtClean="0">
                <a:solidFill>
                  <a:schemeClr val="tx2"/>
                </a:solidFill>
              </a:rPr>
              <a:t>antenatal &amp; post </a:t>
            </a:r>
            <a:r>
              <a:rPr lang="en-US" dirty="0">
                <a:solidFill>
                  <a:schemeClr val="tx2"/>
                </a:solidFill>
              </a:rPr>
              <a:t>partum </a:t>
            </a:r>
            <a:r>
              <a:rPr lang="en-US" dirty="0" smtClean="0">
                <a:solidFill>
                  <a:schemeClr val="tx2"/>
                </a:solidFill>
              </a:rPr>
              <a:t>period to identify incident infections in </a:t>
            </a:r>
            <a:r>
              <a:rPr lang="en-US" dirty="0" smtClean="0">
                <a:solidFill>
                  <a:schemeClr val="tx2"/>
                </a:solidFill>
              </a:rPr>
              <a:t>P/BFW</a:t>
            </a:r>
            <a:endParaRPr lang="en-US" dirty="0">
              <a:solidFill>
                <a:schemeClr val="tx2"/>
              </a:solidFill>
            </a:endParaRPr>
          </a:p>
          <a:p>
            <a:pPr>
              <a:buFont typeface="Wingdings" panose="05000000000000000000" pitchFamily="2" charset="2"/>
              <a:buChar char="§"/>
            </a:pPr>
            <a:r>
              <a:rPr lang="en-US" dirty="0" smtClean="0">
                <a:solidFill>
                  <a:schemeClr val="tx2"/>
                </a:solidFill>
              </a:rPr>
              <a:t>Identifying </a:t>
            </a:r>
            <a:r>
              <a:rPr lang="en-US" dirty="0">
                <a:solidFill>
                  <a:schemeClr val="tx2"/>
                </a:solidFill>
              </a:rPr>
              <a:t>“high risk </a:t>
            </a:r>
            <a:r>
              <a:rPr lang="en-US" dirty="0" smtClean="0">
                <a:solidFill>
                  <a:schemeClr val="tx2"/>
                </a:solidFill>
              </a:rPr>
              <a:t>P/BFW” </a:t>
            </a:r>
            <a:r>
              <a:rPr lang="en-US" dirty="0">
                <a:solidFill>
                  <a:schemeClr val="tx2"/>
                </a:solidFill>
              </a:rPr>
              <a:t>who would benefit from PrEP </a:t>
            </a:r>
          </a:p>
          <a:p>
            <a:pPr>
              <a:buFont typeface="Wingdings" panose="05000000000000000000" pitchFamily="2" charset="2"/>
              <a:buChar char="§"/>
            </a:pPr>
            <a:r>
              <a:rPr lang="en-US" dirty="0">
                <a:solidFill>
                  <a:schemeClr val="tx2"/>
                </a:solidFill>
              </a:rPr>
              <a:t>Improve case finding, ART coverage and viral suppression among male </a:t>
            </a:r>
            <a:r>
              <a:rPr lang="en-US" dirty="0" smtClean="0">
                <a:solidFill>
                  <a:schemeClr val="tx2"/>
                </a:solidFill>
              </a:rPr>
              <a:t>partners</a:t>
            </a:r>
          </a:p>
          <a:p>
            <a:pPr>
              <a:buFont typeface="Wingdings" panose="05000000000000000000" pitchFamily="2" charset="2"/>
              <a:buChar char="§"/>
            </a:pPr>
            <a:r>
              <a:rPr lang="en-US" dirty="0" smtClean="0">
                <a:solidFill>
                  <a:schemeClr val="tx2"/>
                </a:solidFill>
              </a:rPr>
              <a:t>Monitoring VLS among women and tracking infant outcomes</a:t>
            </a:r>
            <a:endParaRPr lang="en-US" dirty="0">
              <a:solidFill>
                <a:schemeClr val="tx2"/>
              </a:solidFill>
            </a:endParaRPr>
          </a:p>
          <a:p>
            <a:endParaRPr lang="en-US" dirty="0"/>
          </a:p>
        </p:txBody>
      </p:sp>
      <p:sp>
        <p:nvSpPr>
          <p:cNvPr id="6" name="Content Placeholder 5"/>
          <p:cNvSpPr>
            <a:spLocks noGrp="1"/>
          </p:cNvSpPr>
          <p:nvPr>
            <p:ph sz="half" idx="2"/>
          </p:nvPr>
        </p:nvSpPr>
        <p:spPr>
          <a:xfrm>
            <a:off x="6197600" y="1600201"/>
            <a:ext cx="5716896" cy="4525963"/>
          </a:xfrm>
        </p:spPr>
        <p:txBody>
          <a:bodyPr/>
          <a:lstStyle/>
          <a:p>
            <a:r>
              <a:rPr lang="en-US" dirty="0" smtClean="0"/>
              <a:t>Monitoring </a:t>
            </a:r>
            <a:r>
              <a:rPr lang="en-US" b="1" dirty="0" smtClean="0"/>
              <a:t>retesting</a:t>
            </a:r>
            <a:r>
              <a:rPr lang="en-US" dirty="0" smtClean="0"/>
              <a:t> in ANC, L&amp;D </a:t>
            </a:r>
            <a:r>
              <a:rPr lang="en-US" dirty="0"/>
              <a:t>a</a:t>
            </a:r>
            <a:r>
              <a:rPr lang="en-US" dirty="0" smtClean="0"/>
              <a:t>nd Breastfeeding </a:t>
            </a:r>
          </a:p>
          <a:p>
            <a:pPr lvl="1"/>
            <a:r>
              <a:rPr lang="en-US" dirty="0" smtClean="0">
                <a:solidFill>
                  <a:srgbClr val="FF0000"/>
                </a:solidFill>
              </a:rPr>
              <a:t>Most only capture first test </a:t>
            </a:r>
            <a:endParaRPr lang="en-US" dirty="0" smtClean="0"/>
          </a:p>
          <a:p>
            <a:r>
              <a:rPr lang="en-US" dirty="0" smtClean="0"/>
              <a:t>Screening high risk women and offering PrEP	</a:t>
            </a:r>
          </a:p>
          <a:p>
            <a:pPr lvl="1"/>
            <a:r>
              <a:rPr lang="en-US" dirty="0" smtClean="0">
                <a:solidFill>
                  <a:srgbClr val="FF0000"/>
                </a:solidFill>
              </a:rPr>
              <a:t>Only capture Treatment if HIV+ </a:t>
            </a:r>
          </a:p>
          <a:p>
            <a:r>
              <a:rPr lang="en-US" dirty="0" smtClean="0"/>
              <a:t>Partner notification/testing and monitoring outcomes (</a:t>
            </a:r>
            <a:r>
              <a:rPr lang="en-US" i="1" dirty="0" smtClean="0"/>
              <a:t>family IDs</a:t>
            </a:r>
            <a:r>
              <a:rPr lang="en-US" dirty="0" smtClean="0"/>
              <a:t>?)</a:t>
            </a:r>
          </a:p>
          <a:p>
            <a:r>
              <a:rPr lang="en-US" dirty="0" smtClean="0"/>
              <a:t>Decentralizing VL </a:t>
            </a:r>
            <a:r>
              <a:rPr lang="en-US" dirty="0" smtClean="0"/>
              <a:t>reporting</a:t>
            </a:r>
          </a:p>
          <a:p>
            <a:r>
              <a:rPr lang="en-US" dirty="0" smtClean="0"/>
              <a:t>Stratifying infant outcomes by maternal VL </a:t>
            </a:r>
            <a:endParaRPr lang="en-US" dirty="0" smtClean="0"/>
          </a:p>
        </p:txBody>
      </p:sp>
    </p:spTree>
    <p:extLst>
      <p:ext uri="{BB962C8B-B14F-4D97-AF65-F5344CB8AC3E}">
        <p14:creationId xmlns:p14="http://schemas.microsoft.com/office/powerpoint/2010/main" val="183890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and Key M&amp;E Considerations</a:t>
            </a:r>
          </a:p>
        </p:txBody>
      </p:sp>
      <p:sp>
        <p:nvSpPr>
          <p:cNvPr id="3" name="Content Placeholder 2"/>
          <p:cNvSpPr>
            <a:spLocks noGrp="1"/>
          </p:cNvSpPr>
          <p:nvPr>
            <p:ph sz="half" idx="1"/>
          </p:nvPr>
        </p:nvSpPr>
        <p:spPr>
          <a:xfrm>
            <a:off x="243840" y="1600202"/>
            <a:ext cx="5026429" cy="4525963"/>
          </a:xfrm>
        </p:spPr>
        <p:txBody>
          <a:bodyPr/>
          <a:lstStyle/>
          <a:p>
            <a:r>
              <a:rPr lang="en-US" dirty="0" smtClean="0">
                <a:solidFill>
                  <a:schemeClr val="tx2"/>
                </a:solidFill>
              </a:rPr>
              <a:t>Optimizing ART regimens</a:t>
            </a:r>
          </a:p>
          <a:p>
            <a:pPr marL="0" indent="0">
              <a:buNone/>
            </a:pPr>
            <a:endParaRPr lang="en-US" dirty="0" smtClean="0">
              <a:solidFill>
                <a:srgbClr val="FF0000"/>
              </a:solidFill>
            </a:endParaRPr>
          </a:p>
          <a:p>
            <a:r>
              <a:rPr lang="en-US" dirty="0" smtClean="0">
                <a:solidFill>
                  <a:schemeClr val="tx2"/>
                </a:solidFill>
              </a:rPr>
              <a:t>Earlier </a:t>
            </a:r>
            <a:r>
              <a:rPr lang="en-US" i="1" dirty="0" smtClean="0">
                <a:solidFill>
                  <a:schemeClr val="tx2"/>
                </a:solidFill>
              </a:rPr>
              <a:t>(birth) </a:t>
            </a:r>
            <a:r>
              <a:rPr lang="en-US" dirty="0" smtClean="0">
                <a:solidFill>
                  <a:schemeClr val="tx2"/>
                </a:solidFill>
              </a:rPr>
              <a:t>and more frequent testing of HEI </a:t>
            </a:r>
            <a:endParaRPr lang="en-US" dirty="0" smtClean="0">
              <a:solidFill>
                <a:schemeClr val="tx2"/>
              </a:solidFill>
            </a:endParaRPr>
          </a:p>
          <a:p>
            <a:pPr marL="0" indent="0">
              <a:buNone/>
            </a:pPr>
            <a:endParaRPr lang="en-US" dirty="0"/>
          </a:p>
          <a:p>
            <a:r>
              <a:rPr lang="en-US" dirty="0" smtClean="0"/>
              <a:t>Differentiated service delivery models for PMTCT</a:t>
            </a:r>
          </a:p>
          <a:p>
            <a:pPr lvl="1"/>
            <a:r>
              <a:rPr lang="en-US" dirty="0" err="1" smtClean="0"/>
              <a:t>iPrEP</a:t>
            </a:r>
            <a:r>
              <a:rPr lang="en-US" dirty="0" smtClean="0"/>
              <a:t> </a:t>
            </a:r>
          </a:p>
          <a:p>
            <a:pPr lvl="1"/>
            <a:r>
              <a:rPr lang="en-US" dirty="0" smtClean="0"/>
              <a:t>Adolescents </a:t>
            </a:r>
            <a:endParaRPr lang="en-US" dirty="0" smtClean="0"/>
          </a:p>
          <a:p>
            <a:pPr lvl="1"/>
            <a:r>
              <a:rPr lang="en-US" dirty="0" smtClean="0"/>
              <a:t>Community models of care and support </a:t>
            </a:r>
            <a:endParaRPr lang="en-US" dirty="0"/>
          </a:p>
        </p:txBody>
      </p:sp>
      <p:sp>
        <p:nvSpPr>
          <p:cNvPr id="4" name="Content Placeholder 3"/>
          <p:cNvSpPr>
            <a:spLocks noGrp="1"/>
          </p:cNvSpPr>
          <p:nvPr>
            <p:ph sz="half" idx="2"/>
          </p:nvPr>
        </p:nvSpPr>
        <p:spPr>
          <a:xfrm>
            <a:off x="5769033" y="1417639"/>
            <a:ext cx="6184669" cy="4708526"/>
          </a:xfrm>
        </p:spPr>
        <p:txBody>
          <a:bodyPr/>
          <a:lstStyle/>
          <a:p>
            <a:r>
              <a:rPr lang="en-US" dirty="0" smtClean="0">
                <a:solidFill>
                  <a:schemeClr val="tx2"/>
                </a:solidFill>
              </a:rPr>
              <a:t>Establishing surveillance for monitoring </a:t>
            </a:r>
            <a:r>
              <a:rPr lang="en-US" dirty="0">
                <a:solidFill>
                  <a:schemeClr val="tx2"/>
                </a:solidFill>
              </a:rPr>
              <a:t>ART </a:t>
            </a:r>
            <a:r>
              <a:rPr lang="en-US" dirty="0" smtClean="0">
                <a:solidFill>
                  <a:schemeClr val="tx2"/>
                </a:solidFill>
              </a:rPr>
              <a:t>toxicity, pregnancy </a:t>
            </a:r>
            <a:r>
              <a:rPr lang="en-US" dirty="0">
                <a:solidFill>
                  <a:schemeClr val="tx2"/>
                </a:solidFill>
              </a:rPr>
              <a:t>and infant </a:t>
            </a:r>
            <a:r>
              <a:rPr lang="en-US" dirty="0" smtClean="0">
                <a:solidFill>
                  <a:schemeClr val="tx2"/>
                </a:solidFill>
              </a:rPr>
              <a:t>pharmacovigilance and adverse birth defects </a:t>
            </a:r>
          </a:p>
          <a:p>
            <a:r>
              <a:rPr lang="en-US" dirty="0" smtClean="0">
                <a:solidFill>
                  <a:schemeClr val="tx2"/>
                </a:solidFill>
              </a:rPr>
              <a:t>Repeat </a:t>
            </a:r>
            <a:r>
              <a:rPr lang="en-US" dirty="0">
                <a:solidFill>
                  <a:schemeClr val="tx2"/>
                </a:solidFill>
              </a:rPr>
              <a:t>testing of </a:t>
            </a:r>
            <a:r>
              <a:rPr lang="en-US" dirty="0" smtClean="0">
                <a:solidFill>
                  <a:schemeClr val="tx2"/>
                </a:solidFill>
              </a:rPr>
              <a:t>HEI – </a:t>
            </a:r>
            <a:r>
              <a:rPr lang="en-US" dirty="0">
                <a:solidFill>
                  <a:schemeClr val="tx2"/>
                </a:solidFill>
              </a:rPr>
              <a:t>ensuring not double counting </a:t>
            </a:r>
            <a:r>
              <a:rPr lang="en-US" dirty="0" smtClean="0">
                <a:solidFill>
                  <a:schemeClr val="tx2"/>
                </a:solidFill>
              </a:rPr>
              <a:t>and not decreasing testing coverage over </a:t>
            </a:r>
            <a:r>
              <a:rPr lang="en-US" dirty="0" smtClean="0">
                <a:solidFill>
                  <a:schemeClr val="tx2"/>
                </a:solidFill>
              </a:rPr>
              <a:t>time</a:t>
            </a:r>
            <a:endParaRPr lang="en-US" dirty="0" smtClean="0">
              <a:solidFill>
                <a:schemeClr val="tx2"/>
              </a:solidFill>
            </a:endParaRPr>
          </a:p>
          <a:p>
            <a:r>
              <a:rPr lang="en-US" dirty="0" smtClean="0">
                <a:solidFill>
                  <a:schemeClr val="tx2"/>
                </a:solidFill>
              </a:rPr>
              <a:t>Screening HEI who may benefit from enhanced prophylaxis based on maternal </a:t>
            </a:r>
            <a:r>
              <a:rPr lang="en-US" dirty="0" smtClean="0">
                <a:solidFill>
                  <a:schemeClr val="tx2"/>
                </a:solidFill>
              </a:rPr>
              <a:t>characteristics</a:t>
            </a:r>
          </a:p>
          <a:p>
            <a:r>
              <a:rPr lang="en-US" dirty="0" smtClean="0">
                <a:solidFill>
                  <a:schemeClr val="tx2"/>
                </a:solidFill>
              </a:rPr>
              <a:t>Tracking community based services</a:t>
            </a:r>
          </a:p>
          <a:p>
            <a:r>
              <a:rPr lang="en-US" dirty="0" smtClean="0">
                <a:solidFill>
                  <a:schemeClr val="tx2"/>
                </a:solidFill>
              </a:rPr>
              <a:t>Specialized services for adolescents </a:t>
            </a:r>
            <a:endParaRPr lang="en-US" dirty="0" smtClean="0">
              <a:solidFill>
                <a:schemeClr val="tx2"/>
              </a:solidFill>
            </a:endParaRPr>
          </a:p>
          <a:p>
            <a:endParaRPr lang="en-US" dirty="0" smtClean="0">
              <a:solidFill>
                <a:schemeClr val="accent6"/>
              </a:solidFill>
            </a:endParaRPr>
          </a:p>
          <a:p>
            <a:endParaRPr lang="en-US" dirty="0">
              <a:solidFill>
                <a:schemeClr val="accent6"/>
              </a:solidFill>
            </a:endParaRPr>
          </a:p>
          <a:p>
            <a:endParaRPr lang="en-US" dirty="0"/>
          </a:p>
        </p:txBody>
      </p:sp>
    </p:spTree>
    <p:extLst>
      <p:ext uri="{BB962C8B-B14F-4D97-AF65-F5344CB8AC3E}">
        <p14:creationId xmlns:p14="http://schemas.microsoft.com/office/powerpoint/2010/main" val="162762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42272" y="6488668"/>
            <a:ext cx="2049728" cy="369332"/>
          </a:xfrm>
          <a:prstGeom prst="rect">
            <a:avLst/>
          </a:prstGeom>
          <a:noFill/>
        </p:spPr>
        <p:txBody>
          <a:bodyPr wrap="none" rtlCol="0">
            <a:spAutoFit/>
          </a:bodyPr>
          <a:lstStyle/>
          <a:p>
            <a:r>
              <a:rPr lang="en-US" dirty="0">
                <a:latin typeface="+mj-lt"/>
                <a:cs typeface="Calibri"/>
              </a:rPr>
              <a:t>Margaret Kruk 2013</a:t>
            </a:r>
          </a:p>
        </p:txBody>
      </p:sp>
      <p:sp>
        <p:nvSpPr>
          <p:cNvPr id="5" name="Rounded Rectangle 4"/>
          <p:cNvSpPr/>
          <p:nvPr/>
        </p:nvSpPr>
        <p:spPr>
          <a:xfrm>
            <a:off x="1905000" y="3200400"/>
            <a:ext cx="2362200" cy="1371600"/>
          </a:xfrm>
          <a:prstGeom prst="round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prstClr val="white"/>
                </a:solidFill>
                <a:latin typeface="Calibri"/>
                <a:cs typeface="Calibri"/>
              </a:rPr>
              <a:t>Utilization</a:t>
            </a:r>
            <a:endParaRPr lang="en-US" sz="1600" dirty="0">
              <a:solidFill>
                <a:prstClr val="white"/>
              </a:solidFill>
              <a:latin typeface="Calibri"/>
              <a:cs typeface="Calibri"/>
            </a:endParaRPr>
          </a:p>
        </p:txBody>
      </p:sp>
      <p:sp>
        <p:nvSpPr>
          <p:cNvPr id="7" name="Rounded Rectangle 6"/>
          <p:cNvSpPr/>
          <p:nvPr/>
        </p:nvSpPr>
        <p:spPr>
          <a:xfrm>
            <a:off x="4914900" y="3200400"/>
            <a:ext cx="2362200" cy="13716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4000" dirty="0">
                <a:solidFill>
                  <a:prstClr val="white"/>
                </a:solidFill>
              </a:rPr>
              <a:t>Quality </a:t>
            </a:r>
          </a:p>
        </p:txBody>
      </p:sp>
      <p:sp>
        <p:nvSpPr>
          <p:cNvPr id="8" name="Rounded Rectangle 7"/>
          <p:cNvSpPr/>
          <p:nvPr/>
        </p:nvSpPr>
        <p:spPr>
          <a:xfrm>
            <a:off x="7924800" y="3200400"/>
            <a:ext cx="2362200" cy="1371600"/>
          </a:xfrm>
          <a:prstGeom prst="roundRect">
            <a:avLst/>
          </a:prstGeom>
          <a:solidFill>
            <a:srgbClr val="660066"/>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000" dirty="0">
                <a:solidFill>
                  <a:prstClr val="white"/>
                </a:solidFill>
                <a:latin typeface="Calibri"/>
                <a:cs typeface="Calibri"/>
              </a:rPr>
              <a:t>Health</a:t>
            </a:r>
          </a:p>
        </p:txBody>
      </p:sp>
      <p:sp>
        <p:nvSpPr>
          <p:cNvPr id="14" name="Curved Down Arrow 13"/>
          <p:cNvSpPr/>
          <p:nvPr/>
        </p:nvSpPr>
        <p:spPr>
          <a:xfrm flipH="1" flipV="1">
            <a:off x="2667000" y="4743270"/>
            <a:ext cx="3657600" cy="1428930"/>
          </a:xfrm>
          <a:prstGeom prst="curvedDownArrow">
            <a:avLst>
              <a:gd name="adj1" fmla="val 14317"/>
              <a:gd name="adj2" fmla="val 45442"/>
              <a:gd name="adj3" fmla="val 2500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prstClr val="black"/>
              </a:solidFill>
            </a:endParaRPr>
          </a:p>
        </p:txBody>
      </p:sp>
      <p:sp>
        <p:nvSpPr>
          <p:cNvPr id="15" name="Curved Down Arrow 14"/>
          <p:cNvSpPr/>
          <p:nvPr/>
        </p:nvSpPr>
        <p:spPr>
          <a:xfrm rot="10800000" flipH="1" flipV="1">
            <a:off x="6172200" y="1600200"/>
            <a:ext cx="3657600" cy="1428930"/>
          </a:xfrm>
          <a:prstGeom prst="curvedDownArrow">
            <a:avLst>
              <a:gd name="adj1" fmla="val 14317"/>
              <a:gd name="adj2" fmla="val 45442"/>
              <a:gd name="adj3" fmla="val 2500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9" name="Title 18"/>
          <p:cNvSpPr>
            <a:spLocks noGrp="1"/>
          </p:cNvSpPr>
          <p:nvPr>
            <p:ph type="title"/>
          </p:nvPr>
        </p:nvSpPr>
        <p:spPr/>
        <p:txBody>
          <a:bodyPr>
            <a:normAutofit/>
          </a:bodyPr>
          <a:lstStyle/>
          <a:p>
            <a:r>
              <a:rPr lang="en-US" b="1" cap="small" dirty="0" smtClean="0"/>
              <a:t>The Role(s) of Quality in Health</a:t>
            </a:r>
            <a:endParaRPr lang="en-US" b="1" cap="small" dirty="0"/>
          </a:p>
        </p:txBody>
      </p:sp>
      <p:sp>
        <p:nvSpPr>
          <p:cNvPr id="21" name="Rectangle 20"/>
          <p:cNvSpPr/>
          <p:nvPr/>
        </p:nvSpPr>
        <p:spPr>
          <a:xfrm>
            <a:off x="4265713" y="3429001"/>
            <a:ext cx="646331" cy="769441"/>
          </a:xfrm>
          <a:prstGeom prst="rect">
            <a:avLst/>
          </a:prstGeom>
        </p:spPr>
        <p:txBody>
          <a:bodyPr wrap="none">
            <a:spAutoFit/>
          </a:bodyPr>
          <a:lstStyle/>
          <a:p>
            <a:pPr algn="ctr"/>
            <a:r>
              <a:rPr lang="en-US" sz="4400" dirty="0">
                <a:solidFill>
                  <a:prstClr val="black"/>
                </a:solidFill>
                <a:latin typeface="Zapf Dingbats"/>
                <a:ea typeface="Zapf Dingbats"/>
                <a:cs typeface="Zapf Dingbats"/>
                <a:sym typeface="Zapf Dingbats"/>
              </a:rPr>
              <a:t>✗</a:t>
            </a:r>
            <a:endParaRPr lang="en-US" sz="4400" dirty="0">
              <a:solidFill>
                <a:prstClr val="black"/>
              </a:solidFill>
            </a:endParaRPr>
          </a:p>
        </p:txBody>
      </p:sp>
      <p:sp>
        <p:nvSpPr>
          <p:cNvPr id="22" name="TextBox 21"/>
          <p:cNvSpPr txBox="1"/>
          <p:nvPr/>
        </p:nvSpPr>
        <p:spPr>
          <a:xfrm>
            <a:off x="7386279" y="3505201"/>
            <a:ext cx="465191" cy="769441"/>
          </a:xfrm>
          <a:prstGeom prst="rect">
            <a:avLst/>
          </a:prstGeom>
          <a:noFill/>
        </p:spPr>
        <p:txBody>
          <a:bodyPr wrap="none" rtlCol="0">
            <a:spAutoFit/>
          </a:bodyPr>
          <a:lstStyle/>
          <a:p>
            <a:pPr algn="ctr"/>
            <a:r>
              <a:rPr lang="en-US" sz="4400" dirty="0"/>
              <a:t>=</a:t>
            </a:r>
          </a:p>
        </p:txBody>
      </p:sp>
      <p:sp>
        <p:nvSpPr>
          <p:cNvPr id="12" name="Curved Down Arrow 11"/>
          <p:cNvSpPr/>
          <p:nvPr/>
        </p:nvSpPr>
        <p:spPr>
          <a:xfrm rot="10800000" flipH="1" flipV="1">
            <a:off x="2514600" y="1695269"/>
            <a:ext cx="3657600" cy="1428930"/>
          </a:xfrm>
          <a:prstGeom prst="curvedDownArrow">
            <a:avLst>
              <a:gd name="adj1" fmla="val 14317"/>
              <a:gd name="adj2" fmla="val 45442"/>
              <a:gd name="adj3" fmla="val 2500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prstClr val="black"/>
              </a:solidFill>
            </a:endParaRPr>
          </a:p>
        </p:txBody>
      </p:sp>
    </p:spTree>
    <p:custDataLst>
      <p:tags r:id="rId1"/>
    </p:custDataLst>
    <p:extLst>
      <p:ext uri="{BB962C8B-B14F-4D97-AF65-F5344CB8AC3E}">
        <p14:creationId xmlns:p14="http://schemas.microsoft.com/office/powerpoint/2010/main" val="254810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CAP_powerpoint_lightblue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698</Words>
  <Application>Microsoft Office PowerPoint</Application>
  <PresentationFormat>Widescreen</PresentationFormat>
  <Paragraphs>62</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vt:lpstr>
      <vt:lpstr>Calibri</vt:lpstr>
      <vt:lpstr>Garamond</vt:lpstr>
      <vt:lpstr>Wingdings</vt:lpstr>
      <vt:lpstr>Zapf Dingbats</vt:lpstr>
      <vt:lpstr>ICAP_powerpoint_lightbluebackground</vt:lpstr>
      <vt:lpstr>PowerPoint Presentation</vt:lpstr>
      <vt:lpstr>Importance of Data</vt:lpstr>
      <vt:lpstr>Interventions and Key M&amp;E Considerations</vt:lpstr>
      <vt:lpstr>Interventions and Key M&amp;E Considerations</vt:lpstr>
      <vt:lpstr>The Role(s) of Quality in Health</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Tsiouris, Fatima</dc:creator>
  <cp:lastModifiedBy>Tsiouris, Fatima</cp:lastModifiedBy>
  <cp:revision>21</cp:revision>
  <dcterms:created xsi:type="dcterms:W3CDTF">2018-07-21T09:57:20Z</dcterms:created>
  <dcterms:modified xsi:type="dcterms:W3CDTF">2018-07-22T11:12:52Z</dcterms:modified>
</cp:coreProperties>
</file>